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12" r:id="rId1"/>
  </p:sldMasterIdLst>
  <p:notesMasterIdLst>
    <p:notesMasterId r:id="rId17"/>
  </p:notesMasterIdLst>
  <p:sldIdLst>
    <p:sldId id="269" r:id="rId2"/>
    <p:sldId id="257" r:id="rId3"/>
    <p:sldId id="276" r:id="rId4"/>
    <p:sldId id="262" r:id="rId5"/>
    <p:sldId id="270" r:id="rId6"/>
    <p:sldId id="260" r:id="rId7"/>
    <p:sldId id="271" r:id="rId8"/>
    <p:sldId id="272" r:id="rId9"/>
    <p:sldId id="263" r:id="rId10"/>
    <p:sldId id="264" r:id="rId11"/>
    <p:sldId id="274" r:id="rId12"/>
    <p:sldId id="275" r:id="rId13"/>
    <p:sldId id="273" r:id="rId14"/>
    <p:sldId id="267" r:id="rId15"/>
    <p:sldId id="266" r:id="rId16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E392BA-509C-4374-AEBC-336DD8F63364}" type="datetimeFigureOut">
              <a:rPr lang="bg-BG" smtClean="0"/>
              <a:t>28.9.2019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772D69-DAF8-490A-A6A1-C547042147C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90567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28.9.2019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28.9.2019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28.9.2019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28.9.2019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28.9.2019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28.9.2019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28.9.2019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28.9.2019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28.9.2019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28.9.2019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28.9.2019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73CC536-4F3D-4E22-A9F1-A3C6D40310AC}" type="datetimeFigureOut">
              <a:rPr lang="bg-BG" smtClean="0"/>
              <a:t>28.9.2019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sz="24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r>
              <a:rPr lang="bg-BG" sz="2400" b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тска</a:t>
            </a:r>
            <a:r>
              <a:rPr lang="bg-BG" sz="24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градина „Еделвайс“- филиал  с. Жиленци</a:t>
            </a:r>
            <a:r>
              <a:rPr lang="bg-BG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RoSS SSD\Desktop\patilanci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1"/>
            <a:ext cx="583264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141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3289" y="3429000"/>
            <a:ext cx="6512511" cy="1584176"/>
          </a:xfrm>
        </p:spPr>
        <p:txBody>
          <a:bodyPr>
            <a:noAutofit/>
          </a:bodyPr>
          <a:lstStyle/>
          <a:p>
            <a:r>
              <a:rPr lang="bg-BG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Седмично разпределение на педагогическите ситуации на </a:t>
            </a:r>
            <a:r>
              <a:rPr lang="bg-BG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четвърта  възрастова </a:t>
            </a:r>
            <a:r>
              <a:rPr lang="bg-BG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група</a:t>
            </a:r>
            <a:endParaRPr lang="bg-BG" sz="2800" dirty="0"/>
          </a:p>
        </p:txBody>
      </p:sp>
      <p:graphicFrame>
        <p:nvGraphicFramePr>
          <p:cNvPr id="4" name="Контейнер за съдържание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44473085"/>
              </p:ext>
            </p:extLst>
          </p:nvPr>
        </p:nvGraphicFramePr>
        <p:xfrm>
          <a:off x="1143000" y="731838"/>
          <a:ext cx="6400800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160"/>
                <a:gridCol w="1280160"/>
                <a:gridCol w="1280160"/>
                <a:gridCol w="1280160"/>
                <a:gridCol w="1280160"/>
              </a:tblGrid>
              <a:tr h="370840"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Понеделник</a:t>
                      </a:r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Вторник</a:t>
                      </a:r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Сряда</a:t>
                      </a:r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Четвъртък</a:t>
                      </a:r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Петък</a:t>
                      </a:r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Околен свят</a:t>
                      </a:r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Конструиране и технологии</a:t>
                      </a:r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Български</a:t>
                      </a:r>
                      <a:r>
                        <a:rPr lang="bg-BG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език и литература</a:t>
                      </a:r>
                      <a:endParaRPr lang="bg-BG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Околен свят</a:t>
                      </a:r>
                    </a:p>
                    <a:p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Музика</a:t>
                      </a:r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Физическа култура</a:t>
                      </a:r>
                    </a:p>
                    <a:p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Музика</a:t>
                      </a:r>
                    </a:p>
                    <a:p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Физическа култура</a:t>
                      </a:r>
                    </a:p>
                    <a:p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Изобразително изкуство</a:t>
                      </a:r>
                    </a:p>
                    <a:p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Физическа култура</a:t>
                      </a:r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Изобразително изкуство</a:t>
                      </a:r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Български</a:t>
                      </a:r>
                      <a:r>
                        <a:rPr lang="bg-BG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език и литература</a:t>
                      </a:r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</a:p>
                    <a:p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Конструиране и технологии</a:t>
                      </a:r>
                    </a:p>
                    <a:p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9317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Проведено Великденско тържество в група „</a:t>
            </a:r>
            <a:r>
              <a:rPr lang="bg-BG" sz="2000" dirty="0" err="1" smtClean="0">
                <a:latin typeface="Times New Roman" pitchFamily="18" charset="0"/>
                <a:cs typeface="Times New Roman" pitchFamily="18" charset="0"/>
              </a:rPr>
              <a:t>Патиланци</a:t>
            </a:r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“</a:t>
            </a:r>
            <a:endParaRPr lang="bg-BG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78" y="731838"/>
            <a:ext cx="6177843" cy="3475037"/>
          </a:xfrm>
        </p:spPr>
      </p:pic>
    </p:spTree>
    <p:extLst>
      <p:ext uri="{BB962C8B-B14F-4D97-AF65-F5344CB8AC3E}">
        <p14:creationId xmlns:p14="http://schemas.microsoft.com/office/powerpoint/2010/main" val="890064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691680" y="4437112"/>
            <a:ext cx="6512511" cy="1143000"/>
          </a:xfrm>
        </p:spPr>
        <p:txBody>
          <a:bodyPr/>
          <a:lstStyle/>
          <a:p>
            <a:pPr algn="ctr"/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Весел Великден!!! Обичаме да се забавляваме заедно!!! </a:t>
            </a:r>
            <a:endParaRPr lang="bg-BG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78" y="731838"/>
            <a:ext cx="6177843" cy="3475037"/>
          </a:xfrm>
        </p:spPr>
      </p:pic>
    </p:spTree>
    <p:extLst>
      <p:ext uri="{BB962C8B-B14F-4D97-AF65-F5344CB8AC3E}">
        <p14:creationId xmlns:p14="http://schemas.microsoft.com/office/powerpoint/2010/main" val="4528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Приятели добри в чудните игри. Ето така се забавляват нашите деца!!!</a:t>
            </a:r>
            <a:endParaRPr lang="bg-BG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78" y="731838"/>
            <a:ext cx="6177843" cy="3475037"/>
          </a:xfrm>
        </p:spPr>
      </p:pic>
    </p:spTree>
    <p:extLst>
      <p:ext uri="{BB962C8B-B14F-4D97-AF65-F5344CB8AC3E}">
        <p14:creationId xmlns:p14="http://schemas.microsoft.com/office/powerpoint/2010/main" val="678853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577112"/>
          </a:xfrm>
        </p:spPr>
        <p:txBody>
          <a:bodyPr/>
          <a:lstStyle/>
          <a:p>
            <a:pPr marL="0" indent="0" algn="ctr">
              <a:buNone/>
            </a:pPr>
            <a:r>
              <a:rPr lang="bg-BG" sz="2400" b="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bg-BG" sz="2400" b="0" dirty="0" smtClean="0">
                <a:latin typeface="Times New Roman" pitchFamily="18" charset="0"/>
                <a:cs typeface="Times New Roman" pitchFamily="18" charset="0"/>
              </a:rPr>
              <a:t>азходка  сред природата на група „</a:t>
            </a:r>
            <a:r>
              <a:rPr lang="bg-BG" sz="2400" b="0" dirty="0" err="1" smtClean="0">
                <a:latin typeface="Times New Roman" pitchFamily="18" charset="0"/>
                <a:cs typeface="Times New Roman" pitchFamily="18" charset="0"/>
              </a:rPr>
              <a:t>Патиланци</a:t>
            </a:r>
            <a:r>
              <a:rPr lang="bg-BG" sz="2400" b="0" dirty="0" smtClean="0">
                <a:latin typeface="Times New Roman" pitchFamily="18" charset="0"/>
                <a:cs typeface="Times New Roman" pitchFamily="18" charset="0"/>
              </a:rPr>
              <a:t>“</a:t>
            </a:r>
            <a:endParaRPr lang="bg-BG" sz="24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78" y="731838"/>
            <a:ext cx="6177843" cy="3475037"/>
          </a:xfrm>
        </p:spPr>
      </p:pic>
    </p:spTree>
    <p:extLst>
      <p:ext uri="{BB962C8B-B14F-4D97-AF65-F5344CB8AC3E}">
        <p14:creationId xmlns:p14="http://schemas.microsoft.com/office/powerpoint/2010/main" val="25479401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Денят на децата в група“ </a:t>
            </a:r>
            <a:r>
              <a:rPr lang="bg-BG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Патиланци</a:t>
            </a:r>
            <a:r>
              <a:rPr lang="bg-BG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 се организира от: г-жа Десислава Димитрова и г-жа Татяна Иванова и помощник  възпитател Маргарита Костадинова</a:t>
            </a:r>
            <a:endParaRPr lang="bg-BG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Контейнер за съдържание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754856"/>
            <a:ext cx="6096000" cy="3429000"/>
          </a:xfrm>
        </p:spPr>
      </p:pic>
    </p:spTree>
    <p:extLst>
      <p:ext uri="{BB962C8B-B14F-4D97-AF65-F5344CB8AC3E}">
        <p14:creationId xmlns:p14="http://schemas.microsoft.com/office/powerpoint/2010/main" val="3412836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/>
          <p:cNvSpPr>
            <a:spLocks noGrp="1"/>
          </p:cNvSpPr>
          <p:nvPr>
            <p:ph type="title"/>
          </p:nvPr>
        </p:nvSpPr>
        <p:spPr>
          <a:xfrm>
            <a:off x="1043490" y="836712"/>
            <a:ext cx="7024744" cy="1333952"/>
          </a:xfrm>
        </p:spPr>
        <p:txBody>
          <a:bodyPr>
            <a:normAutofit/>
          </a:bodyPr>
          <a:lstStyle/>
          <a:p>
            <a:pPr algn="ctr"/>
            <a:r>
              <a:rPr lang="bg-BG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Иформация</a:t>
            </a:r>
            <a:r>
              <a:rPr lang="bg-BG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 група „</a:t>
            </a:r>
            <a:r>
              <a:rPr lang="bg-BG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Патиланци</a:t>
            </a:r>
            <a:r>
              <a:rPr lang="bg-BG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endParaRPr lang="bg-BG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Контейнер за съдържание 1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921616"/>
          </a:xfrm>
        </p:spPr>
        <p:txBody>
          <a:bodyPr>
            <a:normAutofit lnSpcReduction="10000"/>
          </a:bodyPr>
          <a:lstStyle/>
          <a:p>
            <a:endParaRPr lang="bg-B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bg-B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група „</a:t>
            </a:r>
            <a:r>
              <a:rPr lang="bg-B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Патиланци</a:t>
            </a:r>
            <a:r>
              <a:rPr lang="bg-B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 ежедневно се </a:t>
            </a:r>
            <a:r>
              <a:rPr lang="bg-B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осигурявят</a:t>
            </a:r>
            <a:r>
              <a:rPr lang="bg-B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грижи за възпитание, социализиране,обучение и отглеждане на 14 деца.</a:t>
            </a:r>
          </a:p>
          <a:p>
            <a:r>
              <a:rPr lang="bg-B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Децата в първа възрастова група </a:t>
            </a:r>
            <a:r>
              <a:rPr lang="bg-B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bg-B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bg-B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във втора – 3 деца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bg-B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трета възрастова грипа –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bg-B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деца и в четвърта възрастова група –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bg-B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деца.</a:t>
            </a:r>
          </a:p>
          <a:p>
            <a:r>
              <a:rPr lang="bg-B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Престоя в ДГ е целодневен, което осигурява условия и време за игра, почивка, дейности по избор на детето и обучение.</a:t>
            </a:r>
            <a:endParaRPr lang="bg-B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45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  <a:t>В  </a:t>
            </a:r>
            <a:r>
              <a:rPr lang="ru-RU" sz="2000" dirty="0" err="1">
                <a:effectLst/>
                <a:latin typeface="Times New Roman" pitchFamily="18" charset="0"/>
                <a:cs typeface="Times New Roman" pitchFamily="18" charset="0"/>
              </a:rPr>
              <a:t>нашата</a:t>
            </a:r>
            <a: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effectLst/>
                <a:latin typeface="Times New Roman" pitchFamily="18" charset="0"/>
                <a:cs typeface="Times New Roman" pitchFamily="18" charset="0"/>
              </a:rPr>
              <a:t>слънчева</a:t>
            </a:r>
            <a: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  <a:t> градина</a:t>
            </a:r>
            <a:b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  <a:t>много, много </a:t>
            </a:r>
            <a:r>
              <a:rPr lang="ru-RU" sz="2000" dirty="0" err="1">
                <a:effectLst/>
                <a:latin typeface="Times New Roman" pitchFamily="18" charset="0"/>
                <a:cs typeface="Times New Roman" pitchFamily="18" charset="0"/>
              </a:rPr>
              <a:t>радост</a:t>
            </a:r>
            <a: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effectLst/>
                <a:latin typeface="Times New Roman" pitchFamily="18" charset="0"/>
                <a:cs typeface="Times New Roman" pitchFamily="18" charset="0"/>
              </a:rPr>
              <a:t>има</a:t>
            </a:r>
            <a: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>
                <a:effectLst/>
                <a:latin typeface="Times New Roman" pitchFamily="18" charset="0"/>
                <a:cs typeface="Times New Roman" pitchFamily="18" charset="0"/>
              </a:rPr>
              <a:t>Ний</a:t>
            </a:r>
            <a: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effectLst/>
                <a:latin typeface="Times New Roman" pitchFamily="18" charset="0"/>
                <a:cs typeface="Times New Roman" pitchFamily="18" charset="0"/>
              </a:rPr>
              <a:t>обичаме</a:t>
            </a:r>
            <a: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  <a:t> я </a:t>
            </a:r>
            <a:r>
              <a:rPr lang="ru-RU" sz="2000" dirty="0" err="1">
                <a:effectLst/>
                <a:latin typeface="Times New Roman" pitchFamily="18" charset="0"/>
                <a:cs typeface="Times New Roman" pitchFamily="18" charset="0"/>
              </a:rPr>
              <a:t>всички</a:t>
            </a:r>
            <a: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 err="1">
                <a:effectLst/>
                <a:latin typeface="Times New Roman" pitchFamily="18" charset="0"/>
                <a:cs typeface="Times New Roman" pitchFamily="18" charset="0"/>
              </a:rPr>
              <a:t>големи</a:t>
            </a:r>
            <a: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dirty="0" err="1" smtClean="0">
                <a:effectLst/>
                <a:latin typeface="Times New Roman" pitchFamily="18" charset="0"/>
                <a:cs typeface="Times New Roman" pitchFamily="18" charset="0"/>
              </a:rPr>
              <a:t>мънички</a:t>
            </a: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bg-BG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Контейнер за съдържание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78" y="731838"/>
            <a:ext cx="6177843" cy="3475037"/>
          </a:xfrm>
        </p:spPr>
      </p:pic>
    </p:spTree>
    <p:extLst>
      <p:ext uri="{BB962C8B-B14F-4D97-AF65-F5344CB8AC3E}">
        <p14:creationId xmlns:p14="http://schemas.microsoft.com/office/powerpoint/2010/main" val="4076335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Децата от група „</a:t>
            </a:r>
            <a:r>
              <a:rPr lang="bg-BG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Патиланци</a:t>
            </a:r>
            <a:r>
              <a:rPr lang="bg-BG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 проявяват голям интерес в заниманията.</a:t>
            </a:r>
            <a:endParaRPr lang="bg-BG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709" y="731838"/>
            <a:ext cx="4633382" cy="3475037"/>
          </a:xfrm>
        </p:spPr>
      </p:pic>
    </p:spTree>
    <p:extLst>
      <p:ext uri="{BB962C8B-B14F-4D97-AF65-F5344CB8AC3E}">
        <p14:creationId xmlns:p14="http://schemas.microsoft.com/office/powerpoint/2010/main" val="648234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Девиз на група“</a:t>
            </a:r>
            <a:r>
              <a:rPr lang="bg-BG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Патиланци</a:t>
            </a:r>
            <a:r>
              <a:rPr lang="bg-BG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g-BG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Приятели </a:t>
            </a:r>
            <a:r>
              <a:rPr lang="bg-BG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добри </a:t>
            </a:r>
            <a:r>
              <a:rPr lang="bg-BG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bg-BG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чудните игри</a:t>
            </a:r>
            <a:endParaRPr lang="bg-BG" sz="2800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709" y="731838"/>
            <a:ext cx="4633382" cy="3475037"/>
          </a:xfrm>
        </p:spPr>
      </p:pic>
    </p:spTree>
    <p:extLst>
      <p:ext uri="{BB962C8B-B14F-4D97-AF65-F5344CB8AC3E}">
        <p14:creationId xmlns:p14="http://schemas.microsoft.com/office/powerpoint/2010/main" val="4207726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/>
          <p:cNvSpPr>
            <a:spLocks noGrp="1"/>
          </p:cNvSpPr>
          <p:nvPr>
            <p:ph type="title"/>
          </p:nvPr>
        </p:nvSpPr>
        <p:spPr>
          <a:xfrm>
            <a:off x="1259632" y="476672"/>
            <a:ext cx="6840760" cy="1296144"/>
          </a:xfrm>
        </p:spPr>
        <p:txBody>
          <a:bodyPr>
            <a:normAutofit/>
          </a:bodyPr>
          <a:lstStyle/>
          <a:p>
            <a:pPr algn="ctr"/>
            <a:r>
              <a:rPr lang="bg-BG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Правила на група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g-BG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bg-BG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Патиланци</a:t>
            </a:r>
            <a:r>
              <a:rPr lang="bg-BG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endParaRPr lang="bg-BG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Контейнер за съдържание 1"/>
          <p:cNvSpPr>
            <a:spLocks noGrp="1"/>
          </p:cNvSpPr>
          <p:nvPr>
            <p:ph sz="quarter" idx="13"/>
          </p:nvPr>
        </p:nvSpPr>
        <p:spPr>
          <a:xfrm>
            <a:off x="683568" y="1916832"/>
            <a:ext cx="7848872" cy="4680520"/>
          </a:xfrm>
        </p:spPr>
        <p:txBody>
          <a:bodyPr>
            <a:noAutofit/>
          </a:bodyPr>
          <a:lstStyle/>
          <a:p>
            <a:r>
              <a:rPr lang="bg-BG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Внимателни и добри в чудните игри:</a:t>
            </a:r>
          </a:p>
          <a:p>
            <a:r>
              <a:rPr lang="bg-BG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Когато някой е в  беда тичаме  на помощ веднага:</a:t>
            </a:r>
          </a:p>
          <a:p>
            <a:r>
              <a:rPr lang="bg-BG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Думи чудни знаем: БЛАТОДАРЯ, МОЛЯ, ИЗВИНЯВАЙ!!!!</a:t>
            </a:r>
          </a:p>
          <a:p>
            <a:r>
              <a:rPr lang="bg-BG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Растем ние здрави и щастливи в този дом чудесен, ще станем умни работливи в училище ще влезнем с песен.</a:t>
            </a:r>
            <a:endParaRPr lang="bg-BG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498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3289" y="3645024"/>
            <a:ext cx="6512511" cy="1080120"/>
          </a:xfrm>
        </p:spPr>
        <p:txBody>
          <a:bodyPr/>
          <a:lstStyle/>
          <a:p>
            <a:r>
              <a:rPr lang="bg-BG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Седмично разпределение на педагогическите ситуации на първа възрастова група</a:t>
            </a:r>
            <a:endParaRPr lang="bg-BG" sz="2000" dirty="0"/>
          </a:p>
        </p:txBody>
      </p:sp>
      <p:graphicFrame>
        <p:nvGraphicFramePr>
          <p:cNvPr id="4" name="Контейнер за съдържание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38852059"/>
              </p:ext>
            </p:extLst>
          </p:nvPr>
        </p:nvGraphicFramePr>
        <p:xfrm>
          <a:off x="1143000" y="731838"/>
          <a:ext cx="6400800" cy="183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160"/>
                <a:gridCol w="1280160"/>
                <a:gridCol w="1280160"/>
                <a:gridCol w="1280160"/>
                <a:gridCol w="1280160"/>
              </a:tblGrid>
              <a:tr h="370840"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Понеделник</a:t>
                      </a:r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Вторник</a:t>
                      </a:r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Сряда</a:t>
                      </a:r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Четвъртък</a:t>
                      </a:r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Петък</a:t>
                      </a:r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Околен свят</a:t>
                      </a:r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Конструиране и технологии</a:t>
                      </a:r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Български</a:t>
                      </a:r>
                      <a:r>
                        <a:rPr lang="bg-BG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език и литература</a:t>
                      </a:r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Изобразително изкуство</a:t>
                      </a:r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Музика</a:t>
                      </a:r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Физическа култура</a:t>
                      </a:r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Изобразително изкуство</a:t>
                      </a:r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Музика</a:t>
                      </a:r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Физическа култура</a:t>
                      </a:r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Физическа култура</a:t>
                      </a:r>
                    </a:p>
                    <a:p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1267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3289" y="3068960"/>
            <a:ext cx="6512511" cy="1224136"/>
          </a:xfrm>
        </p:spPr>
        <p:txBody>
          <a:bodyPr/>
          <a:lstStyle/>
          <a:p>
            <a:r>
              <a:rPr lang="bg-BG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Седмично разпределение на педагогическите ситуации </a:t>
            </a:r>
            <a:r>
              <a:rPr lang="bg-BG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във втора </a:t>
            </a:r>
            <a:r>
              <a:rPr lang="bg-BG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възрастова група</a:t>
            </a:r>
            <a:endParaRPr lang="bg-BG" sz="2000" dirty="0"/>
          </a:p>
        </p:txBody>
      </p:sp>
      <p:graphicFrame>
        <p:nvGraphicFramePr>
          <p:cNvPr id="4" name="Контейнер за съдържание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16149922"/>
              </p:ext>
            </p:extLst>
          </p:nvPr>
        </p:nvGraphicFramePr>
        <p:xfrm>
          <a:off x="1187624" y="548680"/>
          <a:ext cx="6400800" cy="2391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160"/>
                <a:gridCol w="1280160"/>
                <a:gridCol w="1280160"/>
                <a:gridCol w="1280160"/>
                <a:gridCol w="1280160"/>
              </a:tblGrid>
              <a:tr h="370840"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Понеделник</a:t>
                      </a:r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Вторник</a:t>
                      </a:r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Сряда</a:t>
                      </a:r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Четвъртък </a:t>
                      </a:r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Петък</a:t>
                      </a:r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Околен</a:t>
                      </a:r>
                      <a:r>
                        <a:rPr lang="bg-BG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свят</a:t>
                      </a:r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Конструиране и технологии</a:t>
                      </a:r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Български език и литература</a:t>
                      </a:r>
                    </a:p>
                    <a:p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Околен</a:t>
                      </a:r>
                      <a:r>
                        <a:rPr lang="bg-BG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свят</a:t>
                      </a:r>
                      <a:endParaRPr lang="bg-BG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Музика</a:t>
                      </a:r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Физическа култура</a:t>
                      </a:r>
                    </a:p>
                    <a:p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Музика</a:t>
                      </a:r>
                    </a:p>
                    <a:p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40970"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Физическа култура</a:t>
                      </a:r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ИЗОБРАЗИТЕЛ-НО ИЗКУСТВО</a:t>
                      </a:r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Български език и литература</a:t>
                      </a:r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Физическа култура</a:t>
                      </a:r>
                    </a:p>
                    <a:p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ИЗОБРАЗИТЕЛ-НО ИЗКУСТВО</a:t>
                      </a:r>
                    </a:p>
                    <a:p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1731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3289" y="3861048"/>
            <a:ext cx="6512511" cy="1440160"/>
          </a:xfrm>
        </p:spPr>
        <p:txBody>
          <a:bodyPr>
            <a:noAutofit/>
          </a:bodyPr>
          <a:lstStyle/>
          <a:p>
            <a:r>
              <a:rPr lang="bg-BG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Седмично разпределение на педагогическите ситуации </a:t>
            </a:r>
            <a:r>
              <a:rPr lang="bg-BG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трета  възрастова </a:t>
            </a:r>
            <a:r>
              <a:rPr lang="bg-BG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група</a:t>
            </a:r>
            <a:endParaRPr lang="bg-BG" sz="2800" dirty="0"/>
          </a:p>
        </p:txBody>
      </p:sp>
      <p:graphicFrame>
        <p:nvGraphicFramePr>
          <p:cNvPr id="4" name="Контейнер за съдържание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24806135"/>
              </p:ext>
            </p:extLst>
          </p:nvPr>
        </p:nvGraphicFramePr>
        <p:xfrm>
          <a:off x="1143000" y="731838"/>
          <a:ext cx="6400800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160"/>
                <a:gridCol w="1280160"/>
                <a:gridCol w="1280160"/>
                <a:gridCol w="1280160"/>
                <a:gridCol w="1280160"/>
              </a:tblGrid>
              <a:tr h="370840"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Понеделник</a:t>
                      </a:r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Вторник</a:t>
                      </a:r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Сряда</a:t>
                      </a:r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Четвъртък</a:t>
                      </a:r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Петък</a:t>
                      </a:r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Математика </a:t>
                      </a:r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Околен свят</a:t>
                      </a:r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Конструиране и технологии</a:t>
                      </a:r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Български език и литература</a:t>
                      </a:r>
                    </a:p>
                    <a:p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Околен свят</a:t>
                      </a:r>
                    </a:p>
                    <a:p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Музика</a:t>
                      </a:r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Физическа култура</a:t>
                      </a:r>
                    </a:p>
                    <a:p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Музика</a:t>
                      </a:r>
                    </a:p>
                    <a:p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Физическа култура</a:t>
                      </a:r>
                    </a:p>
                    <a:p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Изобразително изкуство</a:t>
                      </a:r>
                    </a:p>
                    <a:p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Физическа култура</a:t>
                      </a:r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Изобразително изкуство</a:t>
                      </a:r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Български език и литература</a:t>
                      </a:r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Математика </a:t>
                      </a:r>
                    </a:p>
                    <a:p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Конструиране и технологии</a:t>
                      </a:r>
                    </a:p>
                    <a:p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7468323"/>
      </p:ext>
    </p:extLst>
  </p:cSld>
  <p:clrMapOvr>
    <a:masterClrMapping/>
  </p:clrMapOvr>
</p:sld>
</file>

<file path=ppt/theme/theme1.xml><?xml version="1.0" encoding="utf-8"?>
<a:theme xmlns:a="http://schemas.openxmlformats.org/drawingml/2006/main" name="Попътна струя">
  <a:themeElements>
    <a:clrScheme name="Въ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Попътна струя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опътна струя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280</TotalTime>
  <Words>390</Words>
  <Application>Microsoft Office PowerPoint</Application>
  <PresentationFormat>Презентация на цял екран (4:3)</PresentationFormat>
  <Paragraphs>98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15</vt:i4>
      </vt:variant>
    </vt:vector>
  </HeadingPairs>
  <TitlesOfParts>
    <vt:vector size="16" baseType="lpstr">
      <vt:lpstr>Попътна струя</vt:lpstr>
      <vt:lpstr>Дeтска градина „Еделвайс“- филиал  с. Жиленци </vt:lpstr>
      <vt:lpstr>Иформация за група „Патиланци“</vt:lpstr>
      <vt:lpstr>В  нашата слънчева градина много, много радост има. Ний обичаме я всички и големи и мънички. </vt:lpstr>
      <vt:lpstr>Децата от група „Патиланци“ проявяват голям интерес в заниманията.</vt:lpstr>
      <vt:lpstr>Девиз на група“Патиланци“ Приятели добри в чудните игри</vt:lpstr>
      <vt:lpstr>Правила на група “Патиланци“</vt:lpstr>
      <vt:lpstr>Седмично разпределение на педагогическите ситуации на първа възрастова група</vt:lpstr>
      <vt:lpstr>Седмично разпределение на педагогическите ситуации във втора възрастова група</vt:lpstr>
      <vt:lpstr>Седмично разпределение на педагогическите ситуации в трета  възрастова група</vt:lpstr>
      <vt:lpstr>Седмично разпределение на педагогическите ситуации на четвърта  възрастова група</vt:lpstr>
      <vt:lpstr>Проведено Великденско тържество в група „Патиланци“</vt:lpstr>
      <vt:lpstr>Весел Великден!!! Обичаме да се забавляваме заедно!!! </vt:lpstr>
      <vt:lpstr>Приятели добри в чудните игри. Ето така се забавляват нашите деца!!!</vt:lpstr>
      <vt:lpstr>Разходка  сред природата на група „Патиланци“</vt:lpstr>
      <vt:lpstr>Денят на децата в група“ Патиланци“ се организира от: г-жа Десислава Димитрова и г-жа Татяна Иванова и помощник  възпитател Маргарита Костадинова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Група „Патиланци“</dc:title>
  <dc:creator>Compaq</dc:creator>
  <cp:lastModifiedBy>Потребител на Windows</cp:lastModifiedBy>
  <cp:revision>62</cp:revision>
  <dcterms:created xsi:type="dcterms:W3CDTF">2017-02-02T06:07:58Z</dcterms:created>
  <dcterms:modified xsi:type="dcterms:W3CDTF">2019-09-28T15:50:26Z</dcterms:modified>
</cp:coreProperties>
</file>