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7" r:id="rId11"/>
    <p:sldId id="279" r:id="rId12"/>
    <p:sldId id="280" r:id="rId13"/>
    <p:sldId id="282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52" autoAdjust="0"/>
    <p:restoredTop sz="87363" autoAdjust="0"/>
  </p:normalViewPr>
  <p:slideViewPr>
    <p:cSldViewPr>
      <p:cViewPr varScale="1">
        <p:scale>
          <a:sx n="102" d="100"/>
          <a:sy n="102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E522-3F39-48BA-AD6E-8903557938A3}" type="datetimeFigureOut">
              <a:rPr lang="bg-BG" smtClean="0"/>
              <a:pPr/>
              <a:t>21.9.2019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1FE7-CB95-4E5E-9382-16E0EB89949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1FE7-CB95-4E5E-9382-16E0EB89949D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1FE7-CB95-4E5E-9382-16E0EB89949D}" type="slidenum">
              <a:rPr lang="bg-BG" smtClean="0"/>
              <a:pPr/>
              <a:t>10</a:t>
            </a:fld>
            <a:endParaRPr 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1FE7-CB95-4E5E-9382-16E0EB89949D}" type="slidenum">
              <a:rPr lang="bg-BG" smtClean="0"/>
              <a:pPr/>
              <a:t>11</a:t>
            </a:fld>
            <a:endParaRPr lang="bg-B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1FE7-CB95-4E5E-9382-16E0EB89949D}" type="slidenum">
              <a:rPr lang="bg-BG" smtClean="0"/>
              <a:pPr/>
              <a:t>13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1FE7-CB95-4E5E-9382-16E0EB89949D}" type="slidenum">
              <a:rPr lang="bg-BG" smtClean="0"/>
              <a:pPr/>
              <a:t>2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1FE7-CB95-4E5E-9382-16E0EB89949D}" type="slidenum">
              <a:rPr lang="bg-BG" smtClean="0"/>
              <a:pPr/>
              <a:t>3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1FE7-CB95-4E5E-9382-16E0EB89949D}" type="slidenum">
              <a:rPr lang="bg-BG" smtClean="0"/>
              <a:pPr/>
              <a:t>4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1FE7-CB95-4E5E-9382-16E0EB89949D}" type="slidenum">
              <a:rPr lang="bg-BG" smtClean="0"/>
              <a:pPr/>
              <a:t>5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1FE7-CB95-4E5E-9382-16E0EB89949D}" type="slidenum">
              <a:rPr lang="bg-BG" smtClean="0"/>
              <a:pPr/>
              <a:t>6</a:t>
            </a:fld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1FE7-CB95-4E5E-9382-16E0EB89949D}" type="slidenum">
              <a:rPr lang="bg-BG" smtClean="0"/>
              <a:pPr/>
              <a:t>7</a:t>
            </a:fld>
            <a:endParaRPr 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1FE7-CB95-4E5E-9382-16E0EB89949D}" type="slidenum">
              <a:rPr lang="bg-BG" smtClean="0"/>
              <a:pPr/>
              <a:t>8</a:t>
            </a:fld>
            <a:endParaRPr lang="bg-B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1FE7-CB95-4E5E-9382-16E0EB89949D}" type="slidenum">
              <a:rPr lang="bg-BG" smtClean="0"/>
              <a:pPr/>
              <a:t>9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9002-AFE1-4384-BC7A-528F2D5C32F6}" type="datetimeFigureOut">
              <a:rPr lang="bg-BG" smtClean="0"/>
              <a:pPr/>
              <a:t>21.9.2019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E8CC-C4BF-4FEA-90FC-AA0B7D486B9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9002-AFE1-4384-BC7A-528F2D5C32F6}" type="datetimeFigureOut">
              <a:rPr lang="bg-BG" smtClean="0"/>
              <a:pPr/>
              <a:t>21.9.2019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E8CC-C4BF-4FEA-90FC-AA0B7D486B9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9002-AFE1-4384-BC7A-528F2D5C32F6}" type="datetimeFigureOut">
              <a:rPr lang="bg-BG" smtClean="0"/>
              <a:pPr/>
              <a:t>21.9.2019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E8CC-C4BF-4FEA-90FC-AA0B7D486B9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9002-AFE1-4384-BC7A-528F2D5C32F6}" type="datetimeFigureOut">
              <a:rPr lang="bg-BG" smtClean="0"/>
              <a:pPr/>
              <a:t>21.9.2019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E8CC-C4BF-4FEA-90FC-AA0B7D486B9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9002-AFE1-4384-BC7A-528F2D5C32F6}" type="datetimeFigureOut">
              <a:rPr lang="bg-BG" smtClean="0"/>
              <a:pPr/>
              <a:t>21.9.2019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E8CC-C4BF-4FEA-90FC-AA0B7D486B9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9002-AFE1-4384-BC7A-528F2D5C32F6}" type="datetimeFigureOut">
              <a:rPr lang="bg-BG" smtClean="0"/>
              <a:pPr/>
              <a:t>21.9.2019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E8CC-C4BF-4FEA-90FC-AA0B7D486B9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9002-AFE1-4384-BC7A-528F2D5C32F6}" type="datetimeFigureOut">
              <a:rPr lang="bg-BG" smtClean="0"/>
              <a:pPr/>
              <a:t>21.9.2019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E8CC-C4BF-4FEA-90FC-AA0B7D486B9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9002-AFE1-4384-BC7A-528F2D5C32F6}" type="datetimeFigureOut">
              <a:rPr lang="bg-BG" smtClean="0"/>
              <a:pPr/>
              <a:t>21.9.2019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E8CC-C4BF-4FEA-90FC-AA0B7D486B9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9002-AFE1-4384-BC7A-528F2D5C32F6}" type="datetimeFigureOut">
              <a:rPr lang="bg-BG" smtClean="0"/>
              <a:pPr/>
              <a:t>21.9.2019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E8CC-C4BF-4FEA-90FC-AA0B7D486B9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9002-AFE1-4384-BC7A-528F2D5C32F6}" type="datetimeFigureOut">
              <a:rPr lang="bg-BG" smtClean="0"/>
              <a:pPr/>
              <a:t>21.9.2019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E8CC-C4BF-4FEA-90FC-AA0B7D486B9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9002-AFE1-4384-BC7A-528F2D5C32F6}" type="datetimeFigureOut">
              <a:rPr lang="bg-BG" smtClean="0"/>
              <a:pPr/>
              <a:t>21.9.2019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E8CC-C4BF-4FEA-90FC-AA0B7D486B9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79002-AFE1-4384-BC7A-528F2D5C32F6}" type="datetimeFigureOut">
              <a:rPr lang="bg-BG" smtClean="0"/>
              <a:pPr/>
              <a:t>21.9.2019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8E8CC-C4BF-4FEA-90FC-AA0B7D486B98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Изтегляния\s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-77784"/>
            <a:ext cx="8420020" cy="7674884"/>
          </a:xfrm>
          <a:prstGeom prst="rect">
            <a:avLst/>
          </a:prstGeom>
          <a:noFill/>
        </p:spPr>
      </p:pic>
      <p:sp>
        <p:nvSpPr>
          <p:cNvPr id="9" name="Правоъгълник 8"/>
          <p:cNvSpPr/>
          <p:nvPr/>
        </p:nvSpPr>
        <p:spPr>
          <a:xfrm>
            <a:off x="2000232" y="1785926"/>
            <a:ext cx="5643602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Портфолио на гр. “Зайче”</a:t>
            </a:r>
          </a:p>
          <a:p>
            <a:pPr algn="ctr"/>
            <a:r>
              <a:rPr lang="bg-BG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2019/2020 учебна година</a:t>
            </a:r>
          </a:p>
          <a:p>
            <a:pPr algn="ctr"/>
            <a:endParaRPr lang="bg-BG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bg-BG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ДГ “Еделвайс” гр. Кюстендил</a:t>
            </a:r>
            <a:endParaRPr lang="bg-BG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Изтегляния\s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8420020" cy="7674884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1785917" y="2967335"/>
            <a:ext cx="6000793" cy="58477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sp3d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g-BG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2357422" y="1785926"/>
            <a:ext cx="50843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bg-BG" sz="32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4070164" y="3982998"/>
            <a:ext cx="1359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dirty="0"/>
          </a:p>
        </p:txBody>
      </p:sp>
      <p:pic>
        <p:nvPicPr>
          <p:cNvPr id="12" name="Картина 11" descr="IMG_20190212_105847480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1142984"/>
            <a:ext cx="2000264" cy="2318488"/>
          </a:xfrm>
          <a:prstGeom prst="rect">
            <a:avLst/>
          </a:prstGeom>
        </p:spPr>
      </p:pic>
      <p:pic>
        <p:nvPicPr>
          <p:cNvPr id="13" name="Картина 12" descr="IMG_20181010_1109514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50" y="4475566"/>
            <a:ext cx="1643056" cy="1953830"/>
          </a:xfrm>
          <a:prstGeom prst="rect">
            <a:avLst/>
          </a:prstGeom>
        </p:spPr>
      </p:pic>
      <p:pic>
        <p:nvPicPr>
          <p:cNvPr id="14" name="Картина 13" descr="IMG_20181119_110208131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3143248"/>
            <a:ext cx="1785950" cy="2428892"/>
          </a:xfrm>
          <a:prstGeom prst="rect">
            <a:avLst/>
          </a:prstGeom>
        </p:spPr>
      </p:pic>
      <p:pic>
        <p:nvPicPr>
          <p:cNvPr id="15" name="Картина 14" descr="IMG_20190318_155449206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3571877"/>
            <a:ext cx="1714512" cy="2357454"/>
          </a:xfrm>
          <a:prstGeom prst="rect">
            <a:avLst/>
          </a:prstGeom>
        </p:spPr>
      </p:pic>
      <p:pic>
        <p:nvPicPr>
          <p:cNvPr id="16" name="Картина 15" descr="IMG_20181218_105147259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1357298"/>
            <a:ext cx="1928826" cy="1928826"/>
          </a:xfrm>
          <a:prstGeom prst="rect">
            <a:avLst/>
          </a:prstGeom>
        </p:spPr>
      </p:pic>
      <p:sp>
        <p:nvSpPr>
          <p:cNvPr id="19" name="Вълна 18"/>
          <p:cNvSpPr/>
          <p:nvPr/>
        </p:nvSpPr>
        <p:spPr>
          <a:xfrm>
            <a:off x="3929058" y="1285860"/>
            <a:ext cx="2571768" cy="1785950"/>
          </a:xfrm>
          <a:prstGeom prst="wave">
            <a:avLst>
              <a:gd name="adj1" fmla="val 12236"/>
              <a:gd name="adj2" fmla="val 282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НАШЕТО ТВОРЧЕСТВО</a:t>
            </a:r>
            <a:endParaRPr lang="bg-BG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Изтегляния\s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20054" cy="7674884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1785917" y="2967335"/>
            <a:ext cx="6000793" cy="58477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sp3d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g-BG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2071670" y="1714488"/>
            <a:ext cx="50843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bg-BG" sz="32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2790903" y="1"/>
            <a:ext cx="3562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ПРИЯТЕЛИ ДОБРИ И В УЧЕНЕТО И В ИГРИ</a:t>
            </a:r>
            <a:endParaRPr lang="bg-BG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4070164" y="3982998"/>
            <a:ext cx="1359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dirty="0"/>
          </a:p>
        </p:txBody>
      </p:sp>
      <p:pic>
        <p:nvPicPr>
          <p:cNvPr id="13" name="Картина 12" descr="IMG_20190702_105201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214422"/>
            <a:ext cx="2428892" cy="2214578"/>
          </a:xfrm>
          <a:prstGeom prst="rect">
            <a:avLst/>
          </a:prstGeom>
        </p:spPr>
      </p:pic>
      <p:pic>
        <p:nvPicPr>
          <p:cNvPr id="14" name="Картина 13" descr="IMG_20190702_1046087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3571876"/>
            <a:ext cx="2000264" cy="2214578"/>
          </a:xfrm>
          <a:prstGeom prst="rect">
            <a:avLst/>
          </a:prstGeom>
        </p:spPr>
      </p:pic>
      <p:pic>
        <p:nvPicPr>
          <p:cNvPr id="15" name="Картина 14" descr="IMG_20190510_1229514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1428736"/>
            <a:ext cx="2714644" cy="2000264"/>
          </a:xfrm>
          <a:prstGeom prst="rect">
            <a:avLst/>
          </a:prstGeom>
        </p:spPr>
      </p:pic>
      <p:pic>
        <p:nvPicPr>
          <p:cNvPr id="16" name="Картина 15" descr="IMG_20190212_104709199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5918" y="4000504"/>
            <a:ext cx="2000264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My Documents\Изтегляния\s6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77784"/>
            <a:ext cx="8420020" cy="7674884"/>
          </a:xfrm>
          <a:prstGeom prst="rect">
            <a:avLst/>
          </a:prstGeom>
          <a:noFill/>
        </p:spPr>
      </p:pic>
      <p:pic>
        <p:nvPicPr>
          <p:cNvPr id="3" name="Картина 2" descr="IMG_20181218_1123047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785794"/>
            <a:ext cx="2214578" cy="1928826"/>
          </a:xfrm>
          <a:prstGeom prst="rect">
            <a:avLst/>
          </a:prstGeom>
        </p:spPr>
      </p:pic>
      <p:pic>
        <p:nvPicPr>
          <p:cNvPr id="4" name="Картина 3" descr="IMG_20190417_1542308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286124"/>
            <a:ext cx="2000264" cy="2143140"/>
          </a:xfrm>
          <a:prstGeom prst="rect">
            <a:avLst/>
          </a:prstGeom>
        </p:spPr>
      </p:pic>
      <p:pic>
        <p:nvPicPr>
          <p:cNvPr id="5" name="Картина 4" descr="IMG_20190530_1046237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3929066"/>
            <a:ext cx="1785950" cy="2214578"/>
          </a:xfrm>
          <a:prstGeom prst="rect">
            <a:avLst/>
          </a:prstGeom>
        </p:spPr>
      </p:pic>
      <p:pic>
        <p:nvPicPr>
          <p:cNvPr id="6" name="Картина 5" descr="IMG_20190410_1104223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785794"/>
            <a:ext cx="2214578" cy="1928826"/>
          </a:xfrm>
          <a:prstGeom prst="rect">
            <a:avLst/>
          </a:prstGeom>
        </p:spPr>
      </p:pic>
      <p:pic>
        <p:nvPicPr>
          <p:cNvPr id="7" name="Картина 6" descr="IMG_20190425_1609330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810" y="3929066"/>
            <a:ext cx="1500198" cy="2143140"/>
          </a:xfrm>
          <a:prstGeom prst="rect">
            <a:avLst/>
          </a:prstGeom>
        </p:spPr>
      </p:pic>
      <p:sp>
        <p:nvSpPr>
          <p:cNvPr id="8" name="Правоъгълник 7"/>
          <p:cNvSpPr/>
          <p:nvPr/>
        </p:nvSpPr>
        <p:spPr>
          <a:xfrm>
            <a:off x="2286000" y="292893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ПРАЗНИЦИ И РАЗВЛЕЧЕНИЯ В </a:t>
            </a:r>
          </a:p>
          <a:p>
            <a:pPr algn="ctr">
              <a:defRPr/>
            </a:pPr>
            <a:r>
              <a:rPr lang="bg-BG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ГРУПА „ ЗАЙЧЕ“</a:t>
            </a:r>
            <a:endParaRPr lang="bg-BG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Изтегляния\s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-77784"/>
            <a:ext cx="8420020" cy="7674884"/>
          </a:xfrm>
          <a:prstGeom prst="rect">
            <a:avLst/>
          </a:prstGeom>
          <a:noFill/>
        </p:spPr>
      </p:pic>
      <p:pic>
        <p:nvPicPr>
          <p:cNvPr id="5" name="Картина 4" descr="FB_IMG_1569002380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1071546"/>
            <a:ext cx="5257800" cy="2328865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2500298" y="3500438"/>
            <a:ext cx="48270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solidFill>
                  <a:srgbClr val="C00000"/>
                </a:solidFill>
              </a:rPr>
              <a:t>В детската градина </a:t>
            </a:r>
            <a:r>
              <a:rPr lang="bg-BG" sz="2400" dirty="0" err="1" smtClean="0">
                <a:solidFill>
                  <a:srgbClr val="C00000"/>
                </a:solidFill>
              </a:rPr>
              <a:t>ний</a:t>
            </a:r>
            <a:r>
              <a:rPr lang="bg-BG" sz="2400" dirty="0" smtClean="0">
                <a:solidFill>
                  <a:srgbClr val="C00000"/>
                </a:solidFill>
              </a:rPr>
              <a:t> живеем-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тук играем, учим се и пеем!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Заедно растем, мечтаем,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н</a:t>
            </a:r>
            <a:r>
              <a:rPr lang="bg-BG" sz="2400" dirty="0" smtClean="0">
                <a:solidFill>
                  <a:srgbClr val="C00000"/>
                </a:solidFill>
              </a:rPr>
              <a:t>икога в нищо не скучаем!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Обичате ли я деца?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Няма по-прекрасно място на света!</a:t>
            </a:r>
          </a:p>
          <a:p>
            <a:endParaRPr lang="bg-BG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Изтегляния\s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-77784"/>
            <a:ext cx="8420020" cy="7674884"/>
          </a:xfrm>
          <a:prstGeom prst="rect">
            <a:avLst/>
          </a:prstGeom>
          <a:noFill/>
        </p:spPr>
      </p:pic>
      <p:sp>
        <p:nvSpPr>
          <p:cNvPr id="9" name="Правоъгълник 8"/>
          <p:cNvSpPr/>
          <p:nvPr/>
        </p:nvSpPr>
        <p:spPr>
          <a:xfrm>
            <a:off x="2000232" y="1785926"/>
            <a:ext cx="5643602" cy="1569660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ИНФОРМАЦИЯ ЗА ГРУПА “ЗАЙЧЕ”</a:t>
            </a:r>
          </a:p>
          <a:p>
            <a:pPr algn="ctr"/>
            <a:endParaRPr lang="bg-BG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785917" y="2967335"/>
            <a:ext cx="6000793" cy="58477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sp3d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g-BG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Вълна 4"/>
          <p:cNvSpPr/>
          <p:nvPr/>
        </p:nvSpPr>
        <p:spPr>
          <a:xfrm>
            <a:off x="2000232" y="2857496"/>
            <a:ext cx="5715040" cy="2500330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chemeClr val="tx1"/>
                </a:solidFill>
                <a:latin typeface="+mj-lt"/>
              </a:rPr>
              <a:t>Групата </a:t>
            </a:r>
            <a:r>
              <a:rPr lang="bg-BG" sz="1600" b="1" dirty="0" smtClean="0">
                <a:solidFill>
                  <a:schemeClr val="tx1"/>
                </a:solidFill>
                <a:latin typeface="+mj-lt"/>
              </a:rPr>
              <a:t>се състои </a:t>
            </a:r>
            <a:r>
              <a:rPr lang="bg-BG" sz="1600" b="1" dirty="0" smtClean="0">
                <a:solidFill>
                  <a:schemeClr val="tx1"/>
                </a:solidFill>
                <a:latin typeface="+mj-lt"/>
              </a:rPr>
              <a:t>от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22 </a:t>
            </a:r>
            <a:r>
              <a:rPr lang="bg-BG" sz="1600" b="1" dirty="0" smtClean="0">
                <a:solidFill>
                  <a:schemeClr val="tx1"/>
                </a:solidFill>
                <a:latin typeface="+mj-lt"/>
              </a:rPr>
              <a:t>деца – 13 момчета и 9 момичета. </a:t>
            </a:r>
            <a:r>
              <a:rPr lang="bg-BG" sz="1600" b="1" dirty="0" smtClean="0">
                <a:solidFill>
                  <a:schemeClr val="tx1"/>
                </a:solidFill>
                <a:latin typeface="+mj-lt"/>
              </a:rPr>
              <a:t>От тях  16 деца са трета възрастова група, а шест са втора група.</a:t>
            </a:r>
            <a:endParaRPr lang="bg-BG" sz="16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bg-BG" sz="1600" b="1" dirty="0" smtClean="0">
                <a:solidFill>
                  <a:schemeClr val="tx1"/>
                </a:solidFill>
                <a:latin typeface="+mj-lt"/>
              </a:rPr>
              <a:t>Престоят на децата в детската градина е целодневен, което осигурява условия и време за игра, почивка, дейности по избор на детето и обучение като се редуват основни и допълнителни форми на педагогическо взаимодействие </a:t>
            </a:r>
          </a:p>
          <a:p>
            <a:pPr algn="ctr"/>
            <a:endParaRPr lang="bg-BG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Изтегляния\s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-77784"/>
            <a:ext cx="8420020" cy="7674884"/>
          </a:xfrm>
          <a:prstGeom prst="rect">
            <a:avLst/>
          </a:prstGeom>
          <a:noFill/>
        </p:spPr>
      </p:pic>
      <p:sp>
        <p:nvSpPr>
          <p:cNvPr id="9" name="Правоъгълник 8"/>
          <p:cNvSpPr/>
          <p:nvPr/>
        </p:nvSpPr>
        <p:spPr>
          <a:xfrm>
            <a:off x="2071670" y="1500174"/>
            <a:ext cx="5429288" cy="120032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Екип на група “Зайче”</a:t>
            </a:r>
          </a:p>
          <a:p>
            <a:pPr algn="ctr"/>
            <a:endParaRPr lang="bg-BG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785917" y="2967335"/>
            <a:ext cx="6000793" cy="58477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sp3d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g-BG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Вълна 4"/>
          <p:cNvSpPr/>
          <p:nvPr/>
        </p:nvSpPr>
        <p:spPr>
          <a:xfrm>
            <a:off x="2143108" y="2357430"/>
            <a:ext cx="4857784" cy="2857520"/>
          </a:xfrm>
          <a:prstGeom prst="wave">
            <a:avLst>
              <a:gd name="adj1" fmla="val 12236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2071670" y="3071810"/>
            <a:ext cx="50843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Светла Манова – старши учител</a:t>
            </a:r>
          </a:p>
          <a:p>
            <a:pPr algn="ctr"/>
            <a:r>
              <a:rPr lang="bg-BG" sz="2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Валентина Стоянова – учител</a:t>
            </a:r>
          </a:p>
          <a:p>
            <a:pPr algn="ctr"/>
            <a:r>
              <a:rPr lang="bg-BG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Евелина Панчева – помощник-възпитател</a:t>
            </a:r>
            <a:endParaRPr lang="bg-BG" sz="24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Изтегляния\s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-77784"/>
            <a:ext cx="8420020" cy="7674884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1785917" y="2967335"/>
            <a:ext cx="6000793" cy="58477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sp3d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g-BG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Вълна 4"/>
          <p:cNvSpPr/>
          <p:nvPr/>
        </p:nvSpPr>
        <p:spPr>
          <a:xfrm>
            <a:off x="2143108" y="2357430"/>
            <a:ext cx="4857784" cy="2857520"/>
          </a:xfrm>
          <a:prstGeom prst="wave">
            <a:avLst>
              <a:gd name="adj1" fmla="val 12236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2071670" y="1714488"/>
            <a:ext cx="50843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Децата от група “Зайче”</a:t>
            </a:r>
            <a:endParaRPr lang="bg-BG" sz="32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Картина 6" descr="received_224442273568561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2357430"/>
            <a:ext cx="5429288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Изтегляния\s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-77784"/>
            <a:ext cx="8420020" cy="7674884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1785917" y="2967335"/>
            <a:ext cx="6000793" cy="58477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sp3d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g-BG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Вълна 4"/>
          <p:cNvSpPr/>
          <p:nvPr/>
        </p:nvSpPr>
        <p:spPr>
          <a:xfrm>
            <a:off x="2143108" y="2357430"/>
            <a:ext cx="4857784" cy="2857520"/>
          </a:xfrm>
          <a:prstGeom prst="wave">
            <a:avLst>
              <a:gd name="adj1" fmla="val 12236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2286000" y="164305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ДЕВИЗ НА ГРУПА</a:t>
            </a:r>
          </a:p>
          <a:p>
            <a:pPr algn="ctr"/>
            <a:r>
              <a:rPr lang="bg-BG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„ЗАЙЧЕ“</a:t>
            </a:r>
            <a:endParaRPr lang="bg-BG" sz="3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Вълна 7"/>
          <p:cNvSpPr/>
          <p:nvPr/>
        </p:nvSpPr>
        <p:spPr>
          <a:xfrm>
            <a:off x="2295508" y="2509830"/>
            <a:ext cx="4857784" cy="2857520"/>
          </a:xfrm>
          <a:prstGeom prst="wave">
            <a:avLst>
              <a:gd name="adj1" fmla="val 12236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Вълна 8"/>
          <p:cNvSpPr/>
          <p:nvPr/>
        </p:nvSpPr>
        <p:spPr>
          <a:xfrm>
            <a:off x="2285984" y="2714620"/>
            <a:ext cx="4857784" cy="2571768"/>
          </a:xfrm>
          <a:prstGeom prst="wave">
            <a:avLst>
              <a:gd name="adj1" fmla="val 12236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Вълна 9"/>
          <p:cNvSpPr/>
          <p:nvPr/>
        </p:nvSpPr>
        <p:spPr>
          <a:xfrm>
            <a:off x="2428860" y="2643182"/>
            <a:ext cx="4857784" cy="2571768"/>
          </a:xfrm>
          <a:prstGeom prst="wave">
            <a:avLst>
              <a:gd name="adj1" fmla="val 1078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>
                <a:solidFill>
                  <a:srgbClr val="00B050"/>
                </a:solidFill>
              </a:rPr>
              <a:t>Ние сме приятели добри и в ученето и в игри</a:t>
            </a:r>
            <a:endParaRPr lang="bg-BG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Изтегляния\s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-142900"/>
            <a:ext cx="8420020" cy="7674884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1785917" y="2967335"/>
            <a:ext cx="6000793" cy="58477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sp3d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g-BG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Вълна 4"/>
          <p:cNvSpPr/>
          <p:nvPr/>
        </p:nvSpPr>
        <p:spPr>
          <a:xfrm>
            <a:off x="2143108" y="2357430"/>
            <a:ext cx="4857784" cy="2857520"/>
          </a:xfrm>
          <a:prstGeom prst="wave">
            <a:avLst>
              <a:gd name="adj1" fmla="val 12236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2071670" y="1714488"/>
            <a:ext cx="50843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bg-BG" sz="32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14547" y="2071678"/>
          <a:ext cx="5143537" cy="3303052"/>
        </p:xfrm>
        <a:graphic>
          <a:graphicData uri="http://schemas.openxmlformats.org/drawingml/2006/table">
            <a:tbl>
              <a:tblPr/>
              <a:tblGrid>
                <a:gridCol w="985059"/>
                <a:gridCol w="1095164"/>
                <a:gridCol w="1203305"/>
                <a:gridCol w="916242"/>
                <a:gridCol w="943767"/>
              </a:tblGrid>
              <a:tr h="87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Понеделник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Вторник</a:t>
                      </a:r>
                      <a:endParaRPr kumimoji="0" lang="bg-BG" altLang="bg-BG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Сряда</a:t>
                      </a:r>
                      <a:endParaRPr kumimoji="0" lang="bg-BG" altLang="bg-BG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Четвъртък</a:t>
                      </a:r>
                      <a:endParaRPr kumimoji="0" lang="bg-BG" altLang="bg-BG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Петък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6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 МАТ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 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 КТ</a:t>
                      </a:r>
                      <a:endParaRPr kumimoji="0" lang="bg-BG" altLang="bg-BG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 БЕЛ</a:t>
                      </a:r>
                      <a:endParaRPr kumimoji="0" lang="bg-BG" altLang="bg-BG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 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 МУЗ</a:t>
                      </a:r>
                      <a:endParaRPr kumimoji="0" lang="bg-BG" altLang="bg-BG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 ФК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 МУЗ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 ФК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 ИИ</a:t>
                      </a:r>
                      <a:endParaRPr kumimoji="0" lang="bg-BG" altLang="bg-BG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  ФК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 ИИ</a:t>
                      </a:r>
                      <a:endParaRPr kumimoji="0" lang="bg-BG" altLang="bg-BG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 БЕЛ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 МАТ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bg-BG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bg-BG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авоъгълник 7"/>
          <p:cNvSpPr/>
          <p:nvPr/>
        </p:nvSpPr>
        <p:spPr>
          <a:xfrm>
            <a:off x="2286000" y="1214423"/>
            <a:ext cx="4857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СЕДМИЧНО РАЗПРЕДЕЛЕНИЕ НА </a:t>
            </a:r>
          </a:p>
          <a:p>
            <a:pPr algn="ctr"/>
            <a:r>
              <a:rPr lang="ru-RU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ПЕДАГОГИЧЕСКИТЕ СИТУАЦИИ</a:t>
            </a:r>
            <a:endParaRPr lang="bg-BG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2214546" y="5000636"/>
            <a:ext cx="32861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i="1" dirty="0" smtClean="0"/>
              <a:t>БЕЛ</a:t>
            </a:r>
            <a:r>
              <a:rPr lang="bg-BG" sz="1600" i="1" dirty="0" smtClean="0"/>
              <a:t>- Български език и литература </a:t>
            </a:r>
          </a:p>
          <a:p>
            <a:r>
              <a:rPr lang="bg-BG" sz="1600" b="1" i="1" dirty="0" smtClean="0"/>
              <a:t>МАТ</a:t>
            </a:r>
            <a:r>
              <a:rPr lang="bg-BG" sz="1600" i="1" dirty="0" smtClean="0"/>
              <a:t>- Математика</a:t>
            </a:r>
          </a:p>
          <a:p>
            <a:r>
              <a:rPr lang="bg-BG" sz="1600" b="1" i="1" dirty="0" smtClean="0"/>
              <a:t>ОС</a:t>
            </a:r>
            <a:r>
              <a:rPr lang="bg-BG" sz="1600" i="1" dirty="0" smtClean="0"/>
              <a:t>-   Околен свят</a:t>
            </a:r>
          </a:p>
          <a:p>
            <a:r>
              <a:rPr lang="bg-BG" sz="1600" b="1" i="1" dirty="0" smtClean="0"/>
              <a:t>МУЗ</a:t>
            </a:r>
            <a:r>
              <a:rPr lang="bg-BG" sz="1600" i="1" dirty="0" smtClean="0"/>
              <a:t>- Музика</a:t>
            </a:r>
          </a:p>
          <a:p>
            <a:r>
              <a:rPr lang="bg-BG" sz="1600" b="1" i="1" dirty="0" smtClean="0"/>
              <a:t>ИИ</a:t>
            </a:r>
            <a:r>
              <a:rPr lang="bg-BG" sz="1600" i="1" dirty="0" smtClean="0"/>
              <a:t>-   Изобразително изкуство</a:t>
            </a:r>
          </a:p>
          <a:p>
            <a:r>
              <a:rPr lang="bg-BG" sz="1600" b="1" i="1" dirty="0" smtClean="0"/>
              <a:t>КТ</a:t>
            </a:r>
            <a:r>
              <a:rPr lang="bg-BG" sz="1600" i="1" dirty="0" smtClean="0"/>
              <a:t>-   Конструиране и технологии</a:t>
            </a:r>
          </a:p>
          <a:p>
            <a:r>
              <a:rPr lang="bg-BG" sz="1600" b="1" i="1" dirty="0" smtClean="0"/>
              <a:t>ФК</a:t>
            </a:r>
            <a:r>
              <a:rPr lang="bg-BG" sz="1600" i="1" dirty="0" smtClean="0"/>
              <a:t>-   Физическа култура</a:t>
            </a:r>
            <a:r>
              <a:rPr lang="bg-BG" sz="1600" dirty="0" smtClean="0"/>
              <a:t>  </a:t>
            </a:r>
            <a:endParaRPr lang="bg-BG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Изтегляния\s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-357214"/>
            <a:ext cx="8420020" cy="7674884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1785917" y="2967335"/>
            <a:ext cx="6000793" cy="58477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sp3d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g-BG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Вълна 4"/>
          <p:cNvSpPr/>
          <p:nvPr/>
        </p:nvSpPr>
        <p:spPr>
          <a:xfrm>
            <a:off x="2143108" y="2357430"/>
            <a:ext cx="4857784" cy="2857520"/>
          </a:xfrm>
          <a:prstGeom prst="wave">
            <a:avLst>
              <a:gd name="adj1" fmla="val 12236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Прием.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6.30 – 8.30 </a:t>
            </a:r>
          </a:p>
          <a:p>
            <a:pPr lvl="0"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Утринна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гимнастика 8.30 – 8.50 </a:t>
            </a:r>
          </a:p>
          <a:p>
            <a:pPr lvl="0"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Сутрешна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закуска 9.00 – 9.20</a:t>
            </a:r>
          </a:p>
          <a:p>
            <a:pPr lvl="0"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педагог. взаимодействие / педагог. ситуации/ 9.30 – 10.40                         </a:t>
            </a:r>
          </a:p>
          <a:p>
            <a:pPr lvl="0"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Подкрепителна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закуска 10.45 – 11.00</a:t>
            </a:r>
          </a:p>
          <a:p>
            <a:pPr lvl="0"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педагог. взаимодействие / педагог. ситуации/ 11.00 – 11.30</a:t>
            </a:r>
          </a:p>
          <a:p>
            <a:pPr lvl="0"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желание на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англ.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религия, нар.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танци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11.30 – 12.00 </a:t>
            </a:r>
          </a:p>
          <a:p>
            <a:pPr lvl="0"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Допълнителни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педагог. взаимодействие,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игри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12.00 – 12.30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Подготовка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обяд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обяд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12.30 – 13.15 </a:t>
            </a:r>
          </a:p>
          <a:p>
            <a:pPr lvl="0" algn="ctr"/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Следобеден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сън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13.30 – 15.15</a:t>
            </a:r>
          </a:p>
          <a:p>
            <a:pPr lvl="0"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педагог. взаимодействие 15.30 – 16.00 </a:t>
            </a:r>
          </a:p>
          <a:p>
            <a:pPr lvl="0" algn="ctr"/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Подкрепителна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закуска 16.00 – 16.20 </a:t>
            </a:r>
          </a:p>
          <a:p>
            <a:pPr lvl="0" algn="ctr"/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взаимодействие с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игри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16.30 – 18.30</a:t>
            </a:r>
            <a:endParaRPr lang="bg-BG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2071670" y="1428736"/>
            <a:ext cx="50843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bg-BG" sz="32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2214546" y="1000109"/>
            <a:ext cx="4643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ДЕНЯТ В ГРУПА</a:t>
            </a:r>
          </a:p>
          <a:p>
            <a:pPr algn="ctr"/>
            <a:r>
              <a:rPr lang="bg-BG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„ ЗАЙЧЕ“</a:t>
            </a:r>
            <a:endParaRPr lang="bg-BG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Изтегляния\s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-77784"/>
            <a:ext cx="8420020" cy="7674884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1785917" y="2967335"/>
            <a:ext cx="6000793" cy="58477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sp3d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g-BG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Вълна 4"/>
          <p:cNvSpPr/>
          <p:nvPr/>
        </p:nvSpPr>
        <p:spPr>
          <a:xfrm>
            <a:off x="1928794" y="4572008"/>
            <a:ext cx="1214446" cy="1785950"/>
          </a:xfrm>
          <a:prstGeom prst="wave">
            <a:avLst>
              <a:gd name="adj1" fmla="val 12236"/>
              <a:gd name="adj2" fmla="val -221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err="1" smtClean="0">
                <a:solidFill>
                  <a:srgbClr val="00B0F0"/>
                </a:solidFill>
                <a:latin typeface="+mj-lt"/>
              </a:rPr>
              <a:t>Ний</a:t>
            </a:r>
            <a:r>
              <a:rPr lang="bg-BG" sz="1200" b="1" dirty="0" smtClean="0">
                <a:solidFill>
                  <a:srgbClr val="00B0F0"/>
                </a:solidFill>
                <a:latin typeface="+mj-lt"/>
              </a:rPr>
              <a:t> сме весели деца със засмени </a:t>
            </a:r>
            <a:r>
              <a:rPr lang="bg-BG" sz="1200" b="1" dirty="0" err="1" smtClean="0">
                <a:solidFill>
                  <a:srgbClr val="00B0F0"/>
                </a:solidFill>
                <a:latin typeface="+mj-lt"/>
              </a:rPr>
              <a:t>личица</a:t>
            </a:r>
            <a:r>
              <a:rPr lang="bg-BG" sz="1200" b="1" dirty="0" smtClean="0">
                <a:solidFill>
                  <a:srgbClr val="00B0F0"/>
                </a:solidFill>
                <a:latin typeface="+mj-lt"/>
              </a:rPr>
              <a:t>, чисти, спретнати, умити, с усмивки дяволити!</a:t>
            </a:r>
            <a:endParaRPr lang="bg-BG" sz="12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7" name="Вълна 6"/>
          <p:cNvSpPr/>
          <p:nvPr/>
        </p:nvSpPr>
        <p:spPr>
          <a:xfrm>
            <a:off x="2214546" y="1857364"/>
            <a:ext cx="1428760" cy="2071702"/>
          </a:xfrm>
          <a:prstGeom prst="wave">
            <a:avLst>
              <a:gd name="adj1" fmla="val 12236"/>
              <a:gd name="adj2" fmla="val -221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err="1" smtClean="0">
                <a:solidFill>
                  <a:srgbClr val="002060"/>
                </a:solidFill>
                <a:latin typeface="+mj-lt"/>
              </a:rPr>
              <a:t>Растеме</a:t>
            </a:r>
            <a:r>
              <a:rPr lang="bg-BG" sz="1200" b="1" dirty="0" smtClean="0">
                <a:solidFill>
                  <a:srgbClr val="002060"/>
                </a:solidFill>
                <a:latin typeface="+mj-lt"/>
              </a:rPr>
              <a:t> ние здрави и щастливи. В този дом чудесен, ще станем умни работливи, в училище ще влезем с песен.</a:t>
            </a:r>
            <a:endParaRPr lang="bg-BG" sz="1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Вълна 7"/>
          <p:cNvSpPr/>
          <p:nvPr/>
        </p:nvSpPr>
        <p:spPr>
          <a:xfrm>
            <a:off x="4357686" y="1071546"/>
            <a:ext cx="1285884" cy="1785950"/>
          </a:xfrm>
          <a:prstGeom prst="wave">
            <a:avLst>
              <a:gd name="adj1" fmla="val 12236"/>
              <a:gd name="adj2" fmla="val -221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>
                <a:solidFill>
                  <a:srgbClr val="7030A0"/>
                </a:solidFill>
                <a:latin typeface="+mj-lt"/>
              </a:rPr>
              <a:t>Слушаме внимателно, учим всичко старателно, за да станем ученици добри  за радост на нашите госпожи!</a:t>
            </a:r>
            <a:endParaRPr lang="bg-BG" sz="1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Вълна 8"/>
          <p:cNvSpPr/>
          <p:nvPr/>
        </p:nvSpPr>
        <p:spPr>
          <a:xfrm>
            <a:off x="4143372" y="3643314"/>
            <a:ext cx="1285884" cy="2214578"/>
          </a:xfrm>
          <a:prstGeom prst="wave">
            <a:avLst>
              <a:gd name="adj1" fmla="val 12236"/>
              <a:gd name="adj2" fmla="val -221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>
                <a:solidFill>
                  <a:srgbClr val="FF0000"/>
                </a:solidFill>
                <a:latin typeface="+mj-lt"/>
              </a:rPr>
              <a:t>Ръка на всекиго подавай и с добър ден го поздравявай. Помни ти думичките моля, извинявай и благодаря!</a:t>
            </a:r>
            <a:endParaRPr lang="bg-BG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Вълна 9"/>
          <p:cNvSpPr/>
          <p:nvPr/>
        </p:nvSpPr>
        <p:spPr>
          <a:xfrm>
            <a:off x="6072198" y="1285860"/>
            <a:ext cx="1143008" cy="2000264"/>
          </a:xfrm>
          <a:prstGeom prst="wave">
            <a:avLst>
              <a:gd name="adj1" fmla="val 12236"/>
              <a:gd name="adj2" fmla="val -157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>
                <a:solidFill>
                  <a:srgbClr val="0070C0"/>
                </a:solidFill>
                <a:latin typeface="+mj-lt"/>
              </a:rPr>
              <a:t>Тези правила тъй-лесни правят дните ни чудесни!</a:t>
            </a:r>
            <a:endParaRPr lang="bg-BG" sz="1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Вълна 10"/>
          <p:cNvSpPr/>
          <p:nvPr/>
        </p:nvSpPr>
        <p:spPr>
          <a:xfrm>
            <a:off x="6143636" y="3500438"/>
            <a:ext cx="1214446" cy="1785950"/>
          </a:xfrm>
          <a:prstGeom prst="wave">
            <a:avLst>
              <a:gd name="adj1" fmla="val 12236"/>
              <a:gd name="adj2" fmla="val -75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>
                <a:solidFill>
                  <a:schemeClr val="tx1"/>
                </a:solidFill>
                <a:latin typeface="+mj-lt"/>
              </a:rPr>
              <a:t>Бъди ти спретнат, чист и мил-ръце и зъбите измил. Така ще бъдеш здрав и силен, умен ще растеж!</a:t>
            </a:r>
            <a:endParaRPr lang="bg-BG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Правоъгълник 12"/>
          <p:cNvSpPr/>
          <p:nvPr/>
        </p:nvSpPr>
        <p:spPr>
          <a:xfrm rot="21397928" flipH="1">
            <a:off x="824539" y="386900"/>
            <a:ext cx="7254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ПРАВИЛА НА ГРУПА „ ЗАЙЧЕ “</a:t>
            </a:r>
            <a:endParaRPr lang="bg-BG" sz="28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Изтегляния\s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-500090"/>
            <a:ext cx="8420020" cy="7674884"/>
          </a:xfrm>
          <a:prstGeom prst="rect">
            <a:avLst/>
          </a:prstGeom>
          <a:noFill/>
        </p:spPr>
      </p:pic>
      <p:sp>
        <p:nvSpPr>
          <p:cNvPr id="4" name="Правоъгълник 3"/>
          <p:cNvSpPr/>
          <p:nvPr/>
        </p:nvSpPr>
        <p:spPr>
          <a:xfrm>
            <a:off x="1785917" y="2967335"/>
            <a:ext cx="6000793" cy="58477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sp3d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g-BG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Вълна 4"/>
          <p:cNvSpPr/>
          <p:nvPr/>
        </p:nvSpPr>
        <p:spPr>
          <a:xfrm>
            <a:off x="1928794" y="1857364"/>
            <a:ext cx="1500198" cy="2286016"/>
          </a:xfrm>
          <a:prstGeom prst="wave">
            <a:avLst>
              <a:gd name="adj1" fmla="val 12236"/>
              <a:gd name="adj2" fmla="val 186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 smtClean="0">
                <a:solidFill>
                  <a:srgbClr val="0070C0"/>
                </a:solidFill>
              </a:rPr>
              <a:t>НАРОДНИ ТАНЦИ- </a:t>
            </a:r>
          </a:p>
          <a:p>
            <a:pPr algn="ctr"/>
            <a:r>
              <a:rPr lang="bg-BG" b="1" i="1" dirty="0" smtClean="0">
                <a:solidFill>
                  <a:srgbClr val="0070C0"/>
                </a:solidFill>
              </a:rPr>
              <a:t>СВЕТЛА МАНОВА</a:t>
            </a:r>
            <a:endParaRPr lang="bg-BG" b="1" i="1" dirty="0">
              <a:solidFill>
                <a:srgbClr val="0070C0"/>
              </a:solidFill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2143108" y="1643050"/>
            <a:ext cx="50843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bg-BG" sz="32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2790903" y="1000108"/>
            <a:ext cx="35621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ДОПЪЛНИТЕЛНИ ДЕЙНОСТИ</a:t>
            </a:r>
            <a:endParaRPr lang="bg-BG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Вълна 7"/>
          <p:cNvSpPr/>
          <p:nvPr/>
        </p:nvSpPr>
        <p:spPr>
          <a:xfrm>
            <a:off x="3929058" y="2143116"/>
            <a:ext cx="1643074" cy="2143140"/>
          </a:xfrm>
          <a:prstGeom prst="wave">
            <a:avLst>
              <a:gd name="adj1" fmla="val 12236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 smtClean="0">
                <a:solidFill>
                  <a:srgbClr val="FF0000"/>
                </a:solidFill>
              </a:rPr>
              <a:t>АНГЛИЙСКИ ЕЗИК-</a:t>
            </a:r>
          </a:p>
          <a:p>
            <a:pPr algn="ctr"/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b="1" i="1" dirty="0" smtClean="0">
                <a:solidFill>
                  <a:srgbClr val="FF0000"/>
                </a:solidFill>
              </a:rPr>
              <a:t>УЧИЛИЩЕ ЕВРОПА</a:t>
            </a:r>
            <a:endParaRPr lang="bg-BG" b="1" i="1" dirty="0">
              <a:solidFill>
                <a:srgbClr val="FF0000"/>
              </a:solidFill>
            </a:endParaRPr>
          </a:p>
        </p:txBody>
      </p:sp>
      <p:sp>
        <p:nvSpPr>
          <p:cNvPr id="9" name="Вълна 8"/>
          <p:cNvSpPr/>
          <p:nvPr/>
        </p:nvSpPr>
        <p:spPr>
          <a:xfrm>
            <a:off x="6143636" y="1928802"/>
            <a:ext cx="1357322" cy="2071702"/>
          </a:xfrm>
          <a:prstGeom prst="wave">
            <a:avLst>
              <a:gd name="adj1" fmla="val 12236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i="1" dirty="0" smtClean="0">
                <a:solidFill>
                  <a:srgbClr val="0070C0"/>
                </a:solidFill>
              </a:rPr>
              <a:t>РЕЛИГИЯ</a:t>
            </a:r>
          </a:p>
          <a:p>
            <a:pPr algn="ctr"/>
            <a:endParaRPr lang="bg-BG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4070164" y="3982998"/>
            <a:ext cx="1359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dirty="0"/>
          </a:p>
        </p:txBody>
      </p:sp>
      <p:sp>
        <p:nvSpPr>
          <p:cNvPr id="12" name="Вълна 11"/>
          <p:cNvSpPr/>
          <p:nvPr/>
        </p:nvSpPr>
        <p:spPr>
          <a:xfrm>
            <a:off x="4000496" y="4357694"/>
            <a:ext cx="1500198" cy="1857388"/>
          </a:xfrm>
          <a:prstGeom prst="wave">
            <a:avLst>
              <a:gd name="adj1" fmla="val 12236"/>
              <a:gd name="adj2" fmla="val 435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 smtClean="0">
                <a:solidFill>
                  <a:srgbClr val="FF0000"/>
                </a:solidFill>
              </a:rPr>
              <a:t>КАРАТЕ-</a:t>
            </a:r>
          </a:p>
          <a:p>
            <a:pPr algn="ctr"/>
            <a:r>
              <a:rPr lang="bg-BG" b="1" i="1" dirty="0" smtClean="0">
                <a:solidFill>
                  <a:srgbClr val="FF0000"/>
                </a:solidFill>
              </a:rPr>
              <a:t>т</a:t>
            </a:r>
            <a:r>
              <a:rPr lang="bg-BG" b="1" i="1" dirty="0" smtClean="0">
                <a:solidFill>
                  <a:srgbClr val="FF0000"/>
                </a:solidFill>
              </a:rPr>
              <a:t>реньори от стадиона</a:t>
            </a:r>
            <a:endParaRPr lang="bg-BG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544</Words>
  <Application>Microsoft Office PowerPoint</Application>
  <PresentationFormat>Презентация на цял екран (4:3)</PresentationFormat>
  <Paragraphs>98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75</cp:revision>
  <dcterms:created xsi:type="dcterms:W3CDTF">2019-08-03T09:41:21Z</dcterms:created>
  <dcterms:modified xsi:type="dcterms:W3CDTF">2019-09-21T06:51:28Z</dcterms:modified>
</cp:coreProperties>
</file>